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A728D2C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17EA8-120B-9090-D07B-B809D15F22C0}" name="Kaplan, Andrew" initials="KA" userId="S::andrew.kaplan@nycha.nyc.gov::ed40960f-3a23-420d-9945-eaf16e7c9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F"/>
    <a:srgbClr val="C02427"/>
    <a:srgbClr val="F3C63F"/>
    <a:srgbClr val="8D5DB1"/>
    <a:srgbClr val="78BF72"/>
    <a:srgbClr val="F3CF61"/>
    <a:srgbClr val="926AB1"/>
    <a:srgbClr val="9CC183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/>
    <p:restoredTop sz="95666"/>
  </p:normalViewPr>
  <p:slideViewPr>
    <p:cSldViewPr snapToGrid="0" snapToObjects="1">
      <p:cViewPr varScale="1">
        <p:scale>
          <a:sx n="103" d="100"/>
          <a:sy n="103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A_A728D2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E38111-D81B-44B2-8D7A-84919C3F4F44}" authorId="{B5717EA8-120B-9090-D07B-B809D15F22C0}" created="2022-08-15T18:37:03.576">
    <pc:sldMkLst xmlns:pc="http://schemas.microsoft.com/office/powerpoint/2013/main/command">
      <pc:docMk/>
      <pc:sldMk cId="2804470464" sldId="266"/>
    </pc:sldMkLst>
    <p188:txBody>
      <a:bodyPr/>
      <a:lstStyle/>
      <a:p>
        <a:r>
          <a:rPr lang="en-US"/>
          <a:t>Two small points: can we reverse the order of the numbers (TA elections on top)? And can we also add a "minimum" value to this slide? I.e. the lowest turnout of any development for that time period? I just want to anchor people in what the floor is!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976167" y="290392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2016, 2020 Presidential 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976167" y="3944116"/>
            <a:ext cx="370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2017, 2018, 2021 Municipal/Gubernatorial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985998" y="5181016"/>
            <a:ext cx="35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Major Primary Elections, 2016 –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91B4-909E-4645-892D-D5CAAB6A7DAC}"/>
              </a:ext>
            </a:extLst>
          </p:cNvPr>
          <p:cNvGrpSpPr/>
          <p:nvPr/>
        </p:nvGrpSpPr>
        <p:grpSpPr>
          <a:xfrm>
            <a:off x="251266" y="1660417"/>
            <a:ext cx="2656704" cy="4511996"/>
            <a:chOff x="251266" y="1660417"/>
            <a:chExt cx="2656704" cy="4511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4171B-7BD3-0043-A215-5BC4D4467586}"/>
                </a:ext>
              </a:extLst>
            </p:cNvPr>
            <p:cNvSpPr txBox="1"/>
            <p:nvPr/>
          </p:nvSpPr>
          <p:spPr>
            <a:xfrm>
              <a:off x="251266" y="2774565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43%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D7AEB-36E2-4A41-8C65-D9B29D248650}"/>
                </a:ext>
              </a:extLst>
            </p:cNvPr>
            <p:cNvSpPr txBox="1"/>
            <p:nvPr/>
          </p:nvSpPr>
          <p:spPr>
            <a:xfrm>
              <a:off x="251266" y="3888713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21%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9215A9-34F8-4140-9105-242547272F5F}"/>
                </a:ext>
              </a:extLst>
            </p:cNvPr>
            <p:cNvSpPr txBox="1"/>
            <p:nvPr/>
          </p:nvSpPr>
          <p:spPr>
            <a:xfrm>
              <a:off x="251266" y="5002862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15%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42EE-10E6-D540-8C82-7B74BA7E2258}"/>
                </a:ext>
              </a:extLst>
            </p:cNvPr>
            <p:cNvSpPr txBox="1"/>
            <p:nvPr/>
          </p:nvSpPr>
          <p:spPr>
            <a:xfrm>
              <a:off x="427112" y="1660417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8.2%</a:t>
              </a:r>
              <a:endParaRPr lang="en-US" sz="5000" dirty="0">
                <a:solidFill>
                  <a:srgbClr val="000000"/>
                </a:solidFill>
                <a:latin typeface="Helvetica"/>
                <a:cs typeface="Arial"/>
              </a:endParaRP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Helvetica"/>
                </a:rPr>
                <a:t>AVG</a:t>
              </a:r>
              <a:endParaRPr lang="en-US" sz="2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985998" y="1902636"/>
            <a:ext cx="3479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TA Elections, 2021 – 2022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87A13-0B0A-8147-B099-35272B31940D}"/>
              </a:ext>
            </a:extLst>
          </p:cNvPr>
          <p:cNvGrpSpPr/>
          <p:nvPr/>
        </p:nvGrpSpPr>
        <p:grpSpPr>
          <a:xfrm>
            <a:off x="2144901" y="1654289"/>
            <a:ext cx="2656704" cy="4548616"/>
            <a:chOff x="2144901" y="1654289"/>
            <a:chExt cx="2656704" cy="4548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103D8-8801-3B4B-96C7-7508E19AE65A}"/>
                </a:ext>
              </a:extLst>
            </p:cNvPr>
            <p:cNvSpPr txBox="1"/>
            <p:nvPr/>
          </p:nvSpPr>
          <p:spPr>
            <a:xfrm>
              <a:off x="2320747" y="1654289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0.9%</a:t>
              </a: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Arial"/>
                </a:rPr>
                <a:t>MIN</a:t>
              </a:r>
              <a:endParaRPr lang="en-US" sz="2000" dirty="0">
                <a:solidFill>
                  <a:srgbClr val="000000"/>
                </a:solidFill>
                <a:latin typeface="Helvetic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FEDF1-6B7A-7D48-91E8-C4AF7BE4A66D}"/>
                </a:ext>
              </a:extLst>
            </p:cNvPr>
            <p:cNvSpPr txBox="1"/>
            <p:nvPr/>
          </p:nvSpPr>
          <p:spPr>
            <a:xfrm>
              <a:off x="2144901" y="278064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13%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DA68-058A-B249-BA5B-29AB01D371BF}"/>
                </a:ext>
              </a:extLst>
            </p:cNvPr>
            <p:cNvSpPr txBox="1"/>
            <p:nvPr/>
          </p:nvSpPr>
          <p:spPr>
            <a:xfrm>
              <a:off x="2144901" y="3906999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0.2%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E1210-4AA2-7C4E-AE2D-88DA9D1DF12A}"/>
                </a:ext>
              </a:extLst>
            </p:cNvPr>
            <p:cNvSpPr txBox="1"/>
            <p:nvPr/>
          </p:nvSpPr>
          <p:spPr>
            <a:xfrm>
              <a:off x="2144901" y="503335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0.1%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129782F-DE7B-8F42-ACB0-B7D56A6FE90C}"/>
              </a:ext>
            </a:extLst>
          </p:cNvPr>
          <p:cNvSpPr txBox="1"/>
          <p:nvPr/>
        </p:nvSpPr>
        <p:spPr>
          <a:xfrm>
            <a:off x="4678018" y="6125121"/>
            <a:ext cx="381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Calibri" panose="020F0502020204030204" pitchFamily="34" charset="0"/>
                <a:cs typeface="Calibri" panose="020F0502020204030204" pitchFamily="34" charset="0"/>
              </a:rPr>
              <a:t>2021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TA Turnout: 8.34%</a:t>
            </a:r>
          </a:p>
        </p:txBody>
      </p:sp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 Election Turnout: 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353F92-33E2-3C46-BD93-A3F73BFDE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12081"/>
              </p:ext>
            </p:extLst>
          </p:nvPr>
        </p:nvGraphicFramePr>
        <p:xfrm>
          <a:off x="628650" y="1762540"/>
          <a:ext cx="7886700" cy="34588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49117">
                  <a:extLst>
                    <a:ext uri="{9D8B030D-6E8A-4147-A177-3AD203B41FA5}">
                      <a16:colId xmlns:a16="http://schemas.microsoft.com/office/drawing/2014/main" val="640360759"/>
                    </a:ext>
                  </a:extLst>
                </a:gridCol>
                <a:gridCol w="2230610">
                  <a:extLst>
                    <a:ext uri="{9D8B030D-6E8A-4147-A177-3AD203B41FA5}">
                      <a16:colId xmlns:a16="http://schemas.microsoft.com/office/drawing/2014/main" val="3206308695"/>
                    </a:ext>
                  </a:extLst>
                </a:gridCol>
                <a:gridCol w="2506973">
                  <a:extLst>
                    <a:ext uri="{9D8B030D-6E8A-4147-A177-3AD203B41FA5}">
                      <a16:colId xmlns:a16="http://schemas.microsoft.com/office/drawing/2014/main" val="1759246417"/>
                    </a:ext>
                  </a:extLst>
                </a:gridCol>
              </a:tblGrid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CCOP District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(2021-2022)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(2021-2022)</a:t>
                      </a:r>
                      <a:endParaRPr lang="en-US" sz="16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6742144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05093726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North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018182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South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85232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42185416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East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68548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South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9946246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West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8.8%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24592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1619720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North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85360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South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621679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Queens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51921937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Staten Island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23000037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1452DC-6875-3B48-A2CD-48F01C6B9335}"/>
              </a:ext>
            </a:extLst>
          </p:cNvPr>
          <p:cNvSpPr txBox="1"/>
          <p:nvPr/>
        </p:nvSpPr>
        <p:spPr>
          <a:xfrm>
            <a:off x="628650" y="5459896"/>
            <a:ext cx="7886700" cy="646331"/>
          </a:xfrm>
          <a:prstGeom prst="rect">
            <a:avLst/>
          </a:prstGeom>
          <a:solidFill>
            <a:srgbClr val="E7EFFF"/>
          </a:solidFill>
        </p:spPr>
        <p:txBody>
          <a:bodyPr wrap="square" rtlCol="0">
            <a:spAutoFit/>
          </a:bodyPr>
          <a:lstStyle/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Highest Average Turnout: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13.8%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South)</a:t>
            </a:r>
          </a:p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Lowest Average Turnout: 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4.0%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North)</a:t>
            </a:r>
          </a:p>
        </p:txBody>
      </p:sp>
    </p:spTree>
    <p:extLst>
      <p:ext uri="{BB962C8B-B14F-4D97-AF65-F5344CB8AC3E}">
        <p14:creationId xmlns:p14="http://schemas.microsoft.com/office/powerpoint/2010/main" val="151290294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2768BE-03CE-6944-B3E0-AB348C6D7834}"/>
              </a:ext>
            </a:extLst>
          </p:cNvPr>
          <p:cNvSpPr txBox="1"/>
          <p:nvPr/>
        </p:nvSpPr>
        <p:spPr>
          <a:xfrm>
            <a:off x="4678018" y="6096001"/>
            <a:ext cx="381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 TA Turnout: 4.29%</a:t>
            </a:r>
          </a:p>
        </p:txBody>
      </p:sp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9C1DDC-5914-B142-9452-D852010D67A0}"/>
              </a:ext>
            </a:extLst>
          </p:cNvPr>
          <p:cNvSpPr txBox="1"/>
          <p:nvPr/>
        </p:nvSpPr>
        <p:spPr>
          <a:xfrm>
            <a:off x="4678018" y="6125121"/>
            <a:ext cx="381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 TA Turnout: 3.02%</a:t>
            </a:r>
          </a:p>
        </p:txBody>
      </p:sp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81A538-045A-184A-8776-889CAFA74712}"/>
              </a:ext>
            </a:extLst>
          </p:cNvPr>
          <p:cNvSpPr txBox="1"/>
          <p:nvPr/>
        </p:nvSpPr>
        <p:spPr>
          <a:xfrm>
            <a:off x="4711149" y="6125121"/>
            <a:ext cx="381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2021-2022 TA turnout data unavailable</a:t>
            </a:r>
          </a:p>
        </p:txBody>
      </p:sp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195261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4678018" y="6111864"/>
            <a:ext cx="381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2021-2022 TA turnout data unavailable</a:t>
            </a:r>
          </a:p>
          <a:p>
            <a:pPr algn="r"/>
            <a:endParaRPr lang="en-US" sz="1200" i="1" dirty="0"/>
          </a:p>
          <a:p>
            <a:pPr algn="r"/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Bridget </a:t>
            </a:r>
            <a:r>
              <a:rPr lang="en-US" sz="1600" i="1" dirty="0" err="1">
                <a:solidFill>
                  <a:schemeClr val="bg1"/>
                </a:solidFill>
              </a:rPr>
              <a:t>Marachilian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16979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115338" y="6096001"/>
            <a:ext cx="3379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2021-2022 TA turnout data unavailable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64AF7A8-1E6C-0C42-9382-5AFAA78A94FE}"/>
              </a:ext>
            </a:extLst>
          </p:cNvPr>
          <p:cNvSpPr txBox="1"/>
          <p:nvPr/>
        </p:nvSpPr>
        <p:spPr>
          <a:xfrm>
            <a:off x="5115338" y="6096001"/>
            <a:ext cx="3379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2021-2022 TA turnout data unavailable</a:t>
            </a:r>
          </a:p>
        </p:txBody>
      </p:sp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14E083-6425-7D49-9A80-B75324E960A2}"/>
              </a:ext>
            </a:extLst>
          </p:cNvPr>
          <p:cNvSpPr txBox="1"/>
          <p:nvPr/>
        </p:nvSpPr>
        <p:spPr>
          <a:xfrm>
            <a:off x="4678018" y="6125121"/>
            <a:ext cx="381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2021 TA Turnout: 2.59%</a:t>
            </a:r>
          </a:p>
        </p:txBody>
      </p:sp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13382</TotalTime>
  <Words>869</Words>
  <Application>Microsoft Macintosh PowerPoint</Application>
  <PresentationFormat>Letter Paper (8.5x11 in)</PresentationFormat>
  <Paragraphs>303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NYCHA Voter Turnout: Overview</vt:lpstr>
      <vt:lpstr>TA Election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lastModifiedBy>Slugg, Kyle</cp:lastModifiedBy>
  <cp:revision>50</cp:revision>
  <cp:lastPrinted>2022-08-01T18:18:41Z</cp:lastPrinted>
  <dcterms:created xsi:type="dcterms:W3CDTF">2022-07-29T20:14:35Z</dcterms:created>
  <dcterms:modified xsi:type="dcterms:W3CDTF">2022-08-23T15:37:45Z</dcterms:modified>
</cp:coreProperties>
</file>